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347" r:id="rId5"/>
    <p:sldId id="296" r:id="rId6"/>
    <p:sldId id="349" r:id="rId7"/>
    <p:sldId id="350" r:id="rId8"/>
    <p:sldId id="332" r:id="rId9"/>
    <p:sldId id="302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0EB81"/>
    <a:srgbClr val="E6DCFF"/>
    <a:srgbClr val="0041F0"/>
    <a:srgbClr val="DCAFFF"/>
    <a:srgbClr val="FF50A0"/>
    <a:srgbClr val="FF3246"/>
    <a:srgbClr val="00FFFF"/>
    <a:srgbClr val="D4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A0BC3CC4-8867-4C89-9D3F-A6A6B9ED4035}">
  <a:tblStyle styleId="{A0BC3CC4-8867-4C89-9D3F-A6A6B9ED4035}" styleName="Acc_Table_1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rgbClr val="FFFFFF"/>
              </a:solidFill>
            </a:ln>
          </a:left>
          <a:right>
            <a:ln w="0" cmpd="sng">
              <a:solidFill>
                <a:srgbClr val="FFFFFF"/>
              </a:solidFill>
            </a:ln>
          </a:right>
          <a:top>
            <a:ln w="0" cmpd="sng">
              <a:solidFill>
                <a:srgbClr val="FFFFFF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6350" cmpd="sng">
              <a:solidFill>
                <a:srgbClr val="D9D9D9"/>
              </a:solidFill>
            </a:ln>
          </a:insideH>
          <a:insideV>
            <a:ln w="6350" cmpd="sng">
              <a:solidFill>
                <a:srgbClr val="D9D9D9"/>
              </a:solidFill>
            </a:ln>
          </a:insideV>
        </a:tcBdr>
        <a:fill>
          <a:noFill/>
        </a:fill>
      </a:tcStyle>
    </a:wholeTbl>
    <a:band1H>
      <a:tcTxStyle>
        <a:fontRef idx="minor">
          <a:prstClr val="black"/>
        </a:fontRef>
        <a:schemeClr val="dk1"/>
      </a:tcTxStyle>
      <a:tcStyle>
        <a:tcBdr/>
        <a:fill>
          <a:solidFill>
            <a:srgbClr val="F2F2F2"/>
          </a:solidFill>
        </a:fill>
      </a:tcStyle>
    </a:band1H>
    <a:band1V>
      <a:tcTxStyle>
        <a:fontRef idx="minor">
          <a:prstClr val="black"/>
        </a:fontRef>
        <a:schemeClr val="dk1"/>
      </a:tcTxStyle>
      <a:tcStyle>
        <a:tcBdr/>
        <a:fill>
          <a:solidFill>
            <a:srgbClr val="F2F2F2"/>
          </a:solidFill>
        </a:fill>
      </a:tcStyle>
    </a:band1V>
    <a:lastCol>
      <a:tcTxStyle b="on">
        <a:fontRef idx="minor">
          <a:prstClr val="black"/>
        </a:fontRef>
        <a:schemeClr val="dk1"/>
      </a:tcTxStyle>
      <a:tcStyle>
        <a:tcBdr/>
      </a:tcStyle>
    </a:lastCol>
    <a:firstCol>
      <a:tcTxStyle b="on">
        <a:fontRef idx="minor">
          <a:prstClr val="black"/>
        </a:fontRef>
        <a:schemeClr val="dk1"/>
      </a:tcTxStyle>
      <a:tcStyle>
        <a:tcBdr/>
      </a:tcStyle>
    </a:firstCol>
    <a:lastRow>
      <a:tcTxStyle b="on">
        <a:fontRef idx="minor">
          <a:prstClr val="black"/>
        </a:fontRef>
        <a:schemeClr val="dk1"/>
      </a:tcTxStyle>
      <a:tcStyle>
        <a:tcBdr/>
      </a:tcStyle>
    </a:lastRow>
    <a:firstRow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6" autoAdjust="0"/>
    <p:restoredTop sz="96327" autoAdjust="0"/>
  </p:normalViewPr>
  <p:slideViewPr>
    <p:cSldViewPr snapToGrid="0" showGuides="1">
      <p:cViewPr varScale="1">
        <p:scale>
          <a:sx n="132" d="100"/>
          <a:sy n="132" d="100"/>
        </p:scale>
        <p:origin x="192" y="7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516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828800" cy="2123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027613" y="0"/>
            <a:ext cx="1828800" cy="2123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1DE7078C-3525-4C9B-BF62-C9FD13B9A875}" type="datetimeFigureOut">
              <a:rPr lang="en-US" smtClean="0"/>
              <a:pPr/>
              <a:t>10/16/22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205" y="274505"/>
            <a:ext cx="4734172" cy="266297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0206" y="2999605"/>
            <a:ext cx="6751750" cy="586989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923817"/>
            <a:ext cx="6217919" cy="2123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99213" y="8917749"/>
            <a:ext cx="457200" cy="2184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436E8A87-18DA-4CCE-A8C2-BDBC489258C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914400" rtl="0" eaLnBrk="1" latinLnBrk="0" hangingPunct="1"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30188" indent="-112713" algn="l">
      <a:buFont typeface="Arial" panose="020B0604020202020204" pitchFamily="34" charset="0"/>
      <a:buChar char="•"/>
      <a:defRPr sz="1000">
        <a:latin typeface="+mn-lt"/>
      </a:defRPr>
    </a:lvl2pPr>
    <a:lvl3pPr marL="342900" indent="-112713" algn="l">
      <a:buFont typeface="Arial" panose="020B0604020202020204" pitchFamily="34" charset="0"/>
      <a:buChar char="•"/>
      <a:defRPr sz="900">
        <a:latin typeface="+mn-lt"/>
      </a:defRPr>
    </a:lvl3pPr>
    <a:lvl4pPr marL="460375" indent="-112713" algn="l">
      <a:buFont typeface="Arial" panose="020B0604020202020204" pitchFamily="34" charset="0"/>
      <a:buChar char="•"/>
      <a:defRPr sz="800">
        <a:latin typeface="+mn-lt"/>
      </a:defRPr>
    </a:lvl4pPr>
    <a:lvl5pPr marL="571500" indent="-112713" algn="l">
      <a:buFont typeface="Arial" panose="020B0604020202020204" pitchFamily="34" charset="0"/>
      <a:buChar char="•"/>
      <a:defRPr sz="800">
        <a:latin typeface="+mn-lt"/>
      </a:defRPr>
    </a:lvl5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056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Strutturale</a:t>
            </a:r>
          </a:p>
          <a:p>
            <a:endParaRPr lang="it-IT" dirty="0"/>
          </a:p>
          <a:p>
            <a:r>
              <a:rPr lang="it-IT" dirty="0"/>
              <a:t>Dividere il codice in parti più piccole e riutilizzabili</a:t>
            </a:r>
          </a:p>
          <a:p>
            <a:endParaRPr lang="it-IT" dirty="0"/>
          </a:p>
          <a:p>
            <a:r>
              <a:rPr lang="it-IT" dirty="0"/>
              <a:t>Le dichiarazioni effettuate nel modulo sono </a:t>
            </a:r>
            <a:r>
              <a:rPr lang="it-IT" dirty="0" err="1"/>
              <a:t>scoped</a:t>
            </a:r>
            <a:r>
              <a:rPr lang="it-IT" dirty="0"/>
              <a:t> a quel modulo. Eventuali variabili con lo stesso nome non generano problemi.</a:t>
            </a:r>
          </a:p>
          <a:p>
            <a:endParaRPr lang="it-IT" dirty="0"/>
          </a:p>
          <a:p>
            <a:r>
              <a:rPr lang="it-IT" dirty="0"/>
              <a:t>Sono </a:t>
            </a:r>
            <a:r>
              <a:rPr lang="it-IT" dirty="0" err="1"/>
              <a:t>built</a:t>
            </a:r>
            <a:r>
              <a:rPr lang="it-IT" dirty="0"/>
              <a:t>-in in </a:t>
            </a:r>
            <a:r>
              <a:rPr lang="it-IT" dirty="0" err="1"/>
              <a:t>js</a:t>
            </a:r>
            <a:r>
              <a:rPr lang="it-IT" dirty="0"/>
              <a:t> da es2015</a:t>
            </a:r>
          </a:p>
          <a:p>
            <a:endParaRPr lang="it-IT" dirty="0"/>
          </a:p>
          <a:p>
            <a:r>
              <a:rPr lang="it-IT" dirty="0"/>
              <a:t>export/import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727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Creazionale</a:t>
            </a:r>
            <a:endParaRPr lang="it-IT" dirty="0"/>
          </a:p>
          <a:p>
            <a:endParaRPr lang="it-IT" dirty="0"/>
          </a:p>
          <a:p>
            <a:r>
              <a:rPr lang="it-IT" dirty="0"/>
              <a:t>Oggetti utilizzati per aggiungere funzionalità ad altri oggetti o classi e non possono essere utilizzati da soli</a:t>
            </a:r>
          </a:p>
          <a:p>
            <a:endParaRPr lang="it-IT" dirty="0"/>
          </a:p>
          <a:p>
            <a:r>
              <a:rPr lang="it-IT" dirty="0"/>
              <a:t>INHERITANCE: </a:t>
            </a:r>
            <a:r>
              <a:rPr lang="it-IT" dirty="0" err="1"/>
              <a:t>Object.assign</a:t>
            </a:r>
            <a:r>
              <a:rPr lang="it-IT" dirty="0"/>
              <a:t>(</a:t>
            </a:r>
            <a:r>
              <a:rPr lang="it-IT" dirty="0" err="1"/>
              <a:t>Class.prototype</a:t>
            </a:r>
            <a:r>
              <a:rPr lang="it-IT" dirty="0"/>
              <a:t>, </a:t>
            </a:r>
            <a:r>
              <a:rPr lang="it-IT" dirty="0" err="1"/>
              <a:t>mixin</a:t>
            </a:r>
            <a:r>
              <a:rPr lang="it-IT" dirty="0"/>
              <a:t>)</a:t>
            </a:r>
          </a:p>
          <a:p>
            <a:endParaRPr lang="it-IT" dirty="0"/>
          </a:p>
          <a:p>
            <a:r>
              <a:rPr lang="it-IT" dirty="0"/>
              <a:t>HERITANCE: la funzione passata può utilizzare l'oggetto </a:t>
            </a:r>
            <a:r>
              <a:rPr lang="it-IT" dirty="0" err="1"/>
              <a:t>super.metodo</a:t>
            </a:r>
            <a:r>
              <a:rPr lang="it-IT" dirty="0"/>
              <a:t>() per ereditare il metodo dell'oggetto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709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Comportamentale</a:t>
            </a:r>
          </a:p>
          <a:p>
            <a:endParaRPr lang="it-IT" dirty="0"/>
          </a:p>
          <a:p>
            <a:r>
              <a:rPr lang="it-IT" dirty="0"/>
              <a:t>Un oggetto centrale che mette in comunicazione diversi oggetti che tra loro non sono collegati</a:t>
            </a:r>
          </a:p>
          <a:p>
            <a:endParaRPr lang="it-IT" dirty="0"/>
          </a:p>
          <a:p>
            <a:r>
              <a:rPr lang="it-IT" dirty="0"/>
              <a:t>Esempio della </a:t>
            </a:r>
            <a:r>
              <a:rPr lang="it-IT" dirty="0" err="1"/>
              <a:t>chatroom</a:t>
            </a:r>
            <a:r>
              <a:rPr lang="it-IT" dirty="0"/>
              <a:t>: comunica messaggi degli utenti (che vengono istanziati con l'oggetto </a:t>
            </a:r>
            <a:r>
              <a:rPr lang="it-IT" dirty="0" err="1"/>
              <a:t>classRoom</a:t>
            </a:r>
            <a:r>
              <a:rPr lang="it-IT" dirty="0"/>
              <a:t>) modificando lo stato dell'oggetto </a:t>
            </a:r>
            <a:r>
              <a:rPr lang="it-IT" dirty="0" err="1"/>
              <a:t>classRoom</a:t>
            </a:r>
            <a:r>
              <a:rPr lang="it-IT" dirty="0"/>
              <a:t>, dell'utente e logga il risultato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67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Strutturale</a:t>
            </a:r>
          </a:p>
          <a:p>
            <a:endParaRPr lang="it-IT" dirty="0"/>
          </a:p>
          <a:p>
            <a:r>
              <a:rPr lang="it-IT" dirty="0"/>
              <a:t>Ridurre il consumo di memoria riutilizzando la stessa istanza quando si lavora con oggetti identici</a:t>
            </a:r>
          </a:p>
          <a:p>
            <a:endParaRPr lang="it-IT" dirty="0"/>
          </a:p>
          <a:p>
            <a:r>
              <a:rPr lang="it-IT" dirty="0"/>
              <a:t>Esempio libreria: avendo una mappa di libri e un array di copie, per tante copie di uno stesso libro, verrà creata un'istanza solo per ogni libro nuovo</a:t>
            </a:r>
          </a:p>
          <a:p>
            <a:endParaRPr lang="it-IT" dirty="0"/>
          </a:p>
          <a:p>
            <a:r>
              <a:rPr lang="it-IT" dirty="0"/>
              <a:t>L'array di libri </a:t>
            </a:r>
            <a:r>
              <a:rPr lang="it-IT" dirty="0" err="1"/>
              <a:t>conterra</a:t>
            </a:r>
            <a:r>
              <a:rPr lang="it-IT" dirty="0"/>
              <a:t> la stessa istanza di quel libro ripetuta per ogni copia </a:t>
            </a:r>
          </a:p>
          <a:p>
            <a:endParaRPr lang="it-IT" dirty="0"/>
          </a:p>
          <a:p>
            <a:r>
              <a:rPr lang="it-IT" dirty="0"/>
              <a:t>Riduce molto il consumo di RAM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698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Creazionale</a:t>
            </a:r>
            <a:endParaRPr lang="it-IT" dirty="0"/>
          </a:p>
          <a:p>
            <a:endParaRPr lang="it-IT" dirty="0"/>
          </a:p>
          <a:p>
            <a:r>
              <a:rPr lang="it-IT" dirty="0"/>
              <a:t>Una </a:t>
            </a:r>
            <a:r>
              <a:rPr lang="it-IT" dirty="0" err="1"/>
              <a:t>factory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permette la creazione di un oggetto senza la necessità di utilizzare la keyword new</a:t>
            </a:r>
          </a:p>
          <a:p>
            <a:endParaRPr lang="it-IT" dirty="0"/>
          </a:p>
          <a:p>
            <a:r>
              <a:rPr lang="it-IT" dirty="0"/>
              <a:t>La funzione prende in input dei dati parametri e restituisce sempre un oggetto con un tipo predeterminato</a:t>
            </a:r>
          </a:p>
          <a:p>
            <a:endParaRPr lang="it-IT" dirty="0"/>
          </a:p>
          <a:p>
            <a:r>
              <a:rPr lang="it-IT" dirty="0"/>
              <a:t>In </a:t>
            </a:r>
            <a:r>
              <a:rPr lang="it-IT" dirty="0" err="1"/>
              <a:t>js</a:t>
            </a:r>
            <a:r>
              <a:rPr lang="it-IT" dirty="0"/>
              <a:t>, </a:t>
            </a:r>
            <a:r>
              <a:rPr lang="it-IT" dirty="0" err="1"/>
              <a:t>sopratutto</a:t>
            </a:r>
            <a:r>
              <a:rPr lang="it-IT" dirty="0"/>
              <a:t> da es6 (ritorno implicito), è molto semplice l'utilizzo di questo pattern, tuttavia solitamente è più </a:t>
            </a:r>
            <a:r>
              <a:rPr lang="it-IT" dirty="0" err="1"/>
              <a:t>effficiente</a:t>
            </a:r>
            <a:r>
              <a:rPr lang="it-IT" dirty="0"/>
              <a:t> creare nuove istanze di un oggetto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316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Comportamentale</a:t>
            </a:r>
          </a:p>
          <a:p>
            <a:endParaRPr lang="it-IT" dirty="0"/>
          </a:p>
          <a:p>
            <a:r>
              <a:rPr lang="it-IT" dirty="0"/>
              <a:t>Permette di separare l'oggetto che esegue determinati task dall'oggetto che ne chiama il metodo</a:t>
            </a:r>
          </a:p>
          <a:p>
            <a:endParaRPr lang="it-IT" dirty="0"/>
          </a:p>
          <a:p>
            <a:r>
              <a:rPr lang="it-IT" dirty="0"/>
              <a:t>è particolarmente utile quando, all'interno dell'applicazione, il metodo che modifica il valore di un'istanza può essere chiamato in molteplici punti diversi e una sua modifica causerebbe la riscrittura di molte parti del codice</a:t>
            </a:r>
          </a:p>
          <a:p>
            <a:endParaRPr lang="it-IT" dirty="0"/>
          </a:p>
          <a:p>
            <a:r>
              <a:rPr lang="it-IT" dirty="0"/>
              <a:t>-classe con l'istanza</a:t>
            </a:r>
          </a:p>
          <a:p>
            <a:r>
              <a:rPr lang="it-IT" dirty="0"/>
              <a:t>-classe con l'istanza del comando</a:t>
            </a:r>
          </a:p>
          <a:p>
            <a:r>
              <a:rPr lang="it-IT" dirty="0"/>
              <a:t>-utilizzo del metodo </a:t>
            </a:r>
            <a:r>
              <a:rPr lang="it-IT" dirty="0" err="1"/>
              <a:t>execute</a:t>
            </a:r>
            <a:r>
              <a:rPr lang="it-IT" dirty="0"/>
              <a:t> dell'istanza principale passando come argomento l'istanza del comando desiderato</a:t>
            </a:r>
          </a:p>
          <a:p>
            <a:endParaRPr lang="it-IT" dirty="0"/>
          </a:p>
          <a:p>
            <a:r>
              <a:rPr lang="it-IT" dirty="0"/>
              <a:t>Casi d'uso limitati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95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GIF</a:t>
            </a:r>
          </a:p>
          <a:p>
            <a:endParaRPr lang="it-IT" dirty="0"/>
          </a:p>
          <a:p>
            <a:r>
              <a:rPr lang="it-IT" dirty="0"/>
              <a:t>Possibilità generate dall'impiego dei pattern</a:t>
            </a:r>
          </a:p>
          <a:p>
            <a:endParaRPr lang="it-IT" dirty="0"/>
          </a:p>
          <a:p>
            <a:r>
              <a:rPr lang="it-IT" dirty="0"/>
              <a:t>Utilizzo quotidiano implicito di molti di pattern presentati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554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Analisi del nome</a:t>
            </a:r>
          </a:p>
          <a:p>
            <a:endParaRPr lang="it-IT" dirty="0"/>
          </a:p>
          <a:p>
            <a:r>
              <a:rPr lang="it-IT" dirty="0"/>
              <a:t>Soluzioni progettuali generali ad un problema ricorrente</a:t>
            </a:r>
          </a:p>
          <a:p>
            <a:endParaRPr lang="it-IT" dirty="0"/>
          </a:p>
          <a:p>
            <a:r>
              <a:rPr lang="it-IT" dirty="0"/>
              <a:t>Non è un design finale o un set di istruzioni che possono essere trasformate direttamente in codice, ma un template da applicare al caso d'uso</a:t>
            </a:r>
          </a:p>
          <a:p>
            <a:endParaRPr lang="it-IT" dirty="0"/>
          </a:p>
          <a:p>
            <a:r>
              <a:rPr lang="it-IT" dirty="0"/>
              <a:t>Framework </a:t>
            </a:r>
            <a:r>
              <a:rPr lang="it-IT" dirty="0" err="1"/>
              <a:t>agnostic</a:t>
            </a:r>
            <a:r>
              <a:rPr lang="it-IT" dirty="0"/>
              <a:t> </a:t>
            </a:r>
            <a:r>
              <a:rPr lang="it-IT" dirty="0" err="1"/>
              <a:t>purpose</a:t>
            </a:r>
            <a:r>
              <a:rPr lang="it-IT" dirty="0"/>
              <a:t> (di questa presentazione)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265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Velocizzare lo sviluppo tramite l'impiego di paradigmi di sviluppo già collaudati </a:t>
            </a:r>
          </a:p>
          <a:p>
            <a:endParaRPr lang="it-IT" dirty="0"/>
          </a:p>
          <a:p>
            <a:r>
              <a:rPr lang="it-IT" dirty="0"/>
              <a:t>Riduzione del debito tecnico: usare un pattern collaudato oggi per non aumentare esponenzialmente la complessità di risoluzione di un problema domani, all'aumentare della complessità delle specifiche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08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Creazionali</a:t>
            </a:r>
            <a:r>
              <a:rPr lang="it-IT" dirty="0"/>
              <a:t>: rispondono al problema di creazione di un oggetto proponendo soluzioni per il riutilizzo del codice al momento della creazione di un'istanza</a:t>
            </a:r>
          </a:p>
          <a:p>
            <a:endParaRPr lang="it-IT" dirty="0"/>
          </a:p>
          <a:p>
            <a:r>
              <a:rPr lang="it-IT" dirty="0"/>
              <a:t>Strutturali: rispondo al problema di progettazione della struttura di un oggetto, ovvero a come l'oggetto sarà costruito</a:t>
            </a:r>
          </a:p>
          <a:p>
            <a:endParaRPr lang="it-IT" dirty="0"/>
          </a:p>
          <a:p>
            <a:r>
              <a:rPr lang="it-IT" dirty="0"/>
              <a:t>Comportamentali: rispondo al problema di far comunicare gli oggetti tra loro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48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55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Creazionale</a:t>
            </a:r>
            <a:endParaRPr lang="it-IT" dirty="0"/>
          </a:p>
          <a:p>
            <a:endParaRPr lang="it-IT" dirty="0"/>
          </a:p>
          <a:p>
            <a:r>
              <a:rPr lang="it-IT" dirty="0"/>
              <a:t>Unica istanza di una classe condivisa per tutta l'applicazione</a:t>
            </a:r>
          </a:p>
          <a:p>
            <a:endParaRPr lang="it-IT" dirty="0"/>
          </a:p>
          <a:p>
            <a:r>
              <a:rPr lang="it-IT" dirty="0" err="1"/>
              <a:t>Antipattern</a:t>
            </a:r>
            <a:endParaRPr lang="it-IT" dirty="0"/>
          </a:p>
          <a:p>
            <a:endParaRPr lang="it-IT" dirty="0"/>
          </a:p>
          <a:p>
            <a:r>
              <a:rPr lang="it-IT" dirty="0"/>
              <a:t>Variabile </a:t>
            </a:r>
            <a:r>
              <a:rPr lang="it-IT" dirty="0" err="1"/>
              <a:t>instance</a:t>
            </a:r>
            <a:r>
              <a:rPr lang="it-IT" dirty="0"/>
              <a:t> inizializzata nel </a:t>
            </a:r>
            <a:r>
              <a:rPr lang="it-IT" dirty="0" err="1"/>
              <a:t>constructor</a:t>
            </a:r>
            <a:r>
              <a:rPr lang="it-IT" dirty="0"/>
              <a:t> della classe</a:t>
            </a:r>
          </a:p>
          <a:p>
            <a:endParaRPr lang="it-IT" dirty="0"/>
          </a:p>
          <a:p>
            <a:r>
              <a:rPr lang="it-IT" dirty="0"/>
              <a:t>In alcuni linguaggi a oggetti è necessario creare classi a partire dagli oggetti, non il caso di </a:t>
            </a:r>
            <a:r>
              <a:rPr lang="it-IT" dirty="0" err="1"/>
              <a:t>js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Object.freeze</a:t>
            </a:r>
            <a:r>
              <a:rPr lang="it-IT" dirty="0"/>
              <a:t>() - immutabilità durante il consumo </a:t>
            </a:r>
          </a:p>
          <a:p>
            <a:endParaRPr lang="it-IT" dirty="0"/>
          </a:p>
          <a:p>
            <a:r>
              <a:rPr lang="it-IT" dirty="0"/>
              <a:t>State manager: </a:t>
            </a:r>
            <a:r>
              <a:rPr lang="it-IT" b="0" i="0" dirty="0">
                <a:solidFill>
                  <a:srgbClr val="333333"/>
                </a:solidFill>
                <a:effectLst/>
                <a:latin typeface="Inter UI"/>
              </a:rPr>
              <a:t>questi tool utilizzano uno stato immutabile, a differenza dei singleton. Solo pure funzioni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Inter UI"/>
              </a:rPr>
              <a:t>redux</a:t>
            </a:r>
            <a:r>
              <a:rPr lang="it-IT" b="0" i="0" dirty="0">
                <a:solidFill>
                  <a:srgbClr val="333333"/>
                </a:solidFill>
                <a:effectLst/>
                <a:latin typeface="Inter UI"/>
              </a:rPr>
              <a:t> possono modificare lo stato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42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Strutturale</a:t>
            </a:r>
          </a:p>
          <a:p>
            <a:endParaRPr lang="it-IT" dirty="0"/>
          </a:p>
          <a:p>
            <a:r>
              <a:rPr lang="it-IT" dirty="0"/>
              <a:t>Interagire con un oggetto in modo controllato (validazioni)</a:t>
            </a:r>
          </a:p>
          <a:p>
            <a:endParaRPr lang="it-IT" dirty="0"/>
          </a:p>
          <a:p>
            <a:r>
              <a:rPr lang="it-IT" dirty="0"/>
              <a:t>Proxy </a:t>
            </a:r>
            <a:r>
              <a:rPr lang="it-IT" dirty="0" err="1"/>
              <a:t>object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Handler</a:t>
            </a:r>
            <a:r>
              <a:rPr lang="it-IT" dirty="0"/>
              <a:t> </a:t>
            </a:r>
            <a:r>
              <a:rPr lang="it-IT" dirty="0" err="1"/>
              <a:t>function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Reflect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753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Creazionale</a:t>
            </a:r>
            <a:endParaRPr lang="it-IT" dirty="0"/>
          </a:p>
          <a:p>
            <a:endParaRPr lang="it-IT" dirty="0"/>
          </a:p>
          <a:p>
            <a:r>
              <a:rPr lang="it-IT" dirty="0"/>
              <a:t>Condividere proprietà tramite oggetti dello stesso tipo attraverso l'ereditarietà</a:t>
            </a:r>
          </a:p>
          <a:p>
            <a:endParaRPr lang="it-IT" dirty="0"/>
          </a:p>
          <a:p>
            <a:r>
              <a:rPr lang="it-IT" dirty="0"/>
              <a:t>Nativo in </a:t>
            </a:r>
            <a:r>
              <a:rPr lang="it-IT" dirty="0" err="1"/>
              <a:t>js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Prototype</a:t>
            </a:r>
            <a:r>
              <a:rPr lang="it-IT" dirty="0"/>
              <a:t>, __proto__, </a:t>
            </a:r>
            <a:r>
              <a:rPr lang="it-IT" dirty="0" err="1"/>
              <a:t>Object.getPrototypeOf</a:t>
            </a:r>
            <a:r>
              <a:rPr lang="it-IT" dirty="0"/>
              <a:t>()</a:t>
            </a:r>
          </a:p>
          <a:p>
            <a:endParaRPr lang="it-IT" dirty="0"/>
          </a:p>
          <a:p>
            <a:r>
              <a:rPr lang="it-IT" dirty="0" err="1"/>
              <a:t>Object.create</a:t>
            </a:r>
            <a:r>
              <a:rPr lang="it-IT" dirty="0"/>
              <a:t>() : prende lo stesso </a:t>
            </a:r>
            <a:r>
              <a:rPr lang="it-IT" dirty="0" err="1"/>
              <a:t>prototype</a:t>
            </a:r>
            <a:r>
              <a:rPr lang="it-IT" dirty="0"/>
              <a:t> dell'oggetto passato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300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Comportamentale</a:t>
            </a:r>
          </a:p>
          <a:p>
            <a:endParaRPr lang="it-IT" dirty="0"/>
          </a:p>
          <a:p>
            <a:r>
              <a:rPr lang="it-IT" dirty="0"/>
              <a:t>Notificare i </a:t>
            </a:r>
            <a:r>
              <a:rPr lang="it-IT" dirty="0" err="1"/>
              <a:t>subscriber</a:t>
            </a:r>
            <a:r>
              <a:rPr lang="it-IT" dirty="0"/>
              <a:t> dell'occorrenza di un evento</a:t>
            </a:r>
          </a:p>
          <a:p>
            <a:endParaRPr lang="it-IT" dirty="0"/>
          </a:p>
          <a:p>
            <a:r>
              <a:rPr lang="it-IT" dirty="0" err="1"/>
              <a:t>Reactive</a:t>
            </a:r>
            <a:r>
              <a:rPr lang="it-IT" dirty="0"/>
              <a:t> programming</a:t>
            </a:r>
          </a:p>
          <a:p>
            <a:endParaRPr lang="it-IT" dirty="0"/>
          </a:p>
          <a:p>
            <a:r>
              <a:rPr lang="it-IT" dirty="0"/>
              <a:t>-</a:t>
            </a:r>
            <a:r>
              <a:rPr lang="it-IT" dirty="0" err="1"/>
              <a:t>observer</a:t>
            </a:r>
            <a:endParaRPr lang="it-IT" dirty="0"/>
          </a:p>
          <a:p>
            <a:r>
              <a:rPr lang="it-IT" dirty="0"/>
              <a:t>-</a:t>
            </a:r>
            <a:r>
              <a:rPr lang="it-IT" dirty="0" err="1"/>
              <a:t>subscribe</a:t>
            </a:r>
            <a:endParaRPr lang="it-IT" dirty="0"/>
          </a:p>
          <a:p>
            <a:r>
              <a:rPr lang="it-IT" dirty="0"/>
              <a:t>-</a:t>
            </a:r>
            <a:r>
              <a:rPr lang="it-IT" dirty="0" err="1"/>
              <a:t>unsubscribe</a:t>
            </a:r>
            <a:endParaRPr lang="it-IT" dirty="0"/>
          </a:p>
          <a:p>
            <a:r>
              <a:rPr lang="it-IT" dirty="0"/>
              <a:t>-</a:t>
            </a:r>
            <a:r>
              <a:rPr lang="it-IT" dirty="0" err="1"/>
              <a:t>notify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851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94AA491-F1F8-4D38-B722-DB2F38B198B8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914400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cc_Tech_Logo_WH" descr="Accenture Technology wordmark in white">
            <a:extLst>
              <a:ext uri="{FF2B5EF4-FFF2-40B4-BE49-F238E27FC236}">
                <a16:creationId xmlns:a16="http://schemas.microsoft.com/office/drawing/2014/main" id="{4A752D4E-AD1E-42E9-8769-72ECE82D70C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591812" y="5936500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5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8" userDrawn="1">
          <p15:clr>
            <a:srgbClr val="C35EA4"/>
          </p15:clr>
        </p15:guide>
        <p15:guide id="2" pos="3840" userDrawn="1">
          <p15:clr>
            <a:srgbClr val="C35EA4"/>
          </p15:clr>
        </p15:guide>
        <p15:guide id="3" orient="horz" pos="3880" userDrawn="1">
          <p15:clr>
            <a:srgbClr val="C35EA4"/>
          </p15:clr>
        </p15:guide>
        <p15:guide id="4" orient="horz" pos="2162" userDrawn="1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3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715308A-2B7A-4485-A51C-F3F23FC42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Palatino Linotype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>
              <a:latin typeface="+mn-lt"/>
            </a:endParaRPr>
          </a:p>
        </p:txBody>
      </p:sp>
      <p:pic>
        <p:nvPicPr>
          <p:cNvPr id="5" name="Graphic 4" descr="Accenture Greater Than symbol in purple">
            <a:extLst>
              <a:ext uri="{FF2B5EF4-FFF2-40B4-BE49-F238E27FC236}">
                <a16:creationId xmlns:a16="http://schemas.microsoft.com/office/drawing/2014/main" id="{8DD1DFCC-5489-470C-84F4-93032F096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382725"/>
            <a:ext cx="641502" cy="704088"/>
          </a:xfrm>
          <a:prstGeom prst="rect">
            <a:avLst/>
          </a:prstGeom>
        </p:spPr>
      </p:pic>
      <p:sp>
        <p:nvSpPr>
          <p:cNvPr id="10" name="Acc_Tech_Logo_WH" descr="Accenture Technology wordmark in black">
            <a:extLst>
              <a:ext uri="{FF2B5EF4-FFF2-40B4-BE49-F238E27FC236}">
                <a16:creationId xmlns:a16="http://schemas.microsoft.com/office/drawing/2014/main" id="{1456A933-EDC7-4B59-AECB-B286941BC5F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0999" y="6096690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00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centure Gradient Dark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 bwMode="invGray"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5pPr>
          </a:lstStyle>
          <a:p>
            <a:pPr lvl="0"/>
            <a:r>
              <a:rPr lang="en-GB" dirty="0"/>
              <a:t>Place subtitle here in Palatino Linotype 24pt</a:t>
            </a:r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B2379EA-B598-42DD-B03E-5C4FC1D468F3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387B-1E9C-4EB7-9BA3-83AB796E35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B825C-3912-400B-A9ED-F17A355964B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5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centure Gradient Mid&#10;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70180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5pPr>
          </a:lstStyle>
          <a:p>
            <a:pPr lvl="0"/>
            <a:r>
              <a:rPr lang="en-GB" dirty="0"/>
              <a:t>Place subtitle here in Palatino Linotype 24pt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C3F0890-0DED-4AD1-9A02-BD56F8554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14" name="GTS_WH" descr="Accenture Greater Than symbol in white">
            <a:extLst>
              <a:ext uri="{FF2B5EF4-FFF2-40B4-BE49-F238E27FC236}">
                <a16:creationId xmlns:a16="http://schemas.microsoft.com/office/drawing/2014/main" id="{3FC0722F-C643-4988-96E8-F00519CB3A00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9A96-ECEE-46C8-AC65-A99027BA92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000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ccenture Gradient Mid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 bwMode="white"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422072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7"/>
            <a:ext cx="2993573" cy="242207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5pPr>
          </a:lstStyle>
          <a:p>
            <a:pPr lvl="0"/>
            <a:r>
              <a:rPr lang="en-GB" dirty="0"/>
              <a:t>Place subtitle here in Palatino Linotype 24pt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230B8D6-1525-4D29-A117-F22A9C16F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16" name="GTS_WH" descr="Accenture Greater Than symbol in white">
            <a:extLst>
              <a:ext uri="{FF2B5EF4-FFF2-40B4-BE49-F238E27FC236}">
                <a16:creationId xmlns:a16="http://schemas.microsoft.com/office/drawing/2014/main" id="{C5173724-68B6-47CD-B850-71B1407EEAA1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4ADF7-CE17-4A46-8A63-A366F9BB14A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31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69933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</a:t>
            </a:r>
            <a:r>
              <a:rPr lang="en-GB" dirty="0"/>
              <a:t>in Palatino Linotype 24pt</a:t>
            </a:r>
          </a:p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Agenda title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1BE3C-F523-44EE-B6D4-7175CE08E157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96CD18-ADDA-4A64-BDD0-F5A8D01FDD49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8763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DB689C-7DB3-4046-A1BF-E63F8EF78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7C97B1E-CB9E-4CBC-A6F1-1D4F2E4ECB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0"/>
            <a:ext cx="11430000" cy="4940300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457200">
              <a:defRPr/>
            </a:lvl2pPr>
            <a:lvl3pPr marL="685800">
              <a:defRPr/>
            </a:lvl3pPr>
            <a:lvl4pPr marL="914400">
              <a:defRPr/>
            </a:lvl4pPr>
            <a:lvl5pPr marL="1143000">
              <a:defRPr/>
            </a:lvl5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4E1CDE7-C850-4F14-8D26-8BD1EE3D6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EF25E-6F09-4B47-806E-462D7622D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854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 and 1 Column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646097A-7916-4EBE-A526-09FCBD84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5EFDEB3F-4743-43EA-A121-ED3CB6054C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8CB08-3B2A-44E5-8975-B69F3969CD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9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949194"/>
            <a:ext cx="11430000" cy="436270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GB" dirty="0"/>
              <a:t>Place subtitle here in Palatino Linotype 20pt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44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 userDrawn="1">
          <p15:clr>
            <a:srgbClr val="547EB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5991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  <a:lvl2pPr marL="228600" indent="-228600">
              <a:buFont typeface="Arial" panose="020B0604020202020204" pitchFamily="34" charset="0"/>
              <a:buChar char="•"/>
              <a:defRPr sz="1800"/>
            </a:lvl2pPr>
            <a:lvl3pPr marL="457200">
              <a:buFont typeface="Arial" panose="020B0503030202060203" pitchFamily="34" charset="0"/>
              <a:buChar char="–"/>
              <a:defRPr sz="1800"/>
            </a:lvl3pPr>
            <a:lvl4pPr marL="685800">
              <a:buFont typeface="Arial" panose="020B0604020202020204" pitchFamily="34" charset="0"/>
              <a:buChar char="•"/>
              <a:defRPr sz="1600"/>
            </a:lvl4pPr>
            <a:lvl5pPr marL="914400">
              <a:buFont typeface="Arial" panose="020B0503030202060203" pitchFamily="34" charset="0"/>
              <a:buChar char="–"/>
              <a:defRPr sz="1600"/>
            </a:lvl5pPr>
          </a:lstStyle>
          <a:p>
            <a:pPr lvl="0"/>
            <a:r>
              <a:rPr lang="en-GB" dirty="0"/>
              <a:t>Place sub-headline here in Palatino Linotype 24pt, indent for other levels</a:t>
            </a:r>
            <a:endParaRPr lang="en-US" dirty="0"/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Place text here 20pt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20pt</a:t>
            </a:r>
          </a:p>
          <a:p>
            <a:pPr lvl="3"/>
            <a:r>
              <a:rPr lang="en-US" dirty="0"/>
              <a:t>Fourth level 18pt</a:t>
            </a:r>
          </a:p>
          <a:p>
            <a:pPr lvl="4"/>
            <a:r>
              <a:rPr lang="en-US" dirty="0"/>
              <a:t>Fifth level 18pt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A51E00B-3AD2-4131-A1AF-268183551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5BAA4F-3169-4083-866F-71669DE395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5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0" userDrawn="1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8755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B8772-B000-40EC-8AE7-3AA41499E6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20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Logo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grpSp>
        <p:nvGrpSpPr>
          <p:cNvPr id="12" name="Logo_WH" descr="Accenture logo in white">
            <a:extLst>
              <a:ext uri="{FF2B5EF4-FFF2-40B4-BE49-F238E27FC236}">
                <a16:creationId xmlns:a16="http://schemas.microsoft.com/office/drawing/2014/main" id="{0D82E30B-4E95-4B73-9014-71990AE21DB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1005840"/>
            <a:ext cx="1883664" cy="496247"/>
            <a:chOff x="1561" y="187"/>
            <a:chExt cx="4536" cy="119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08CD909-AC78-4980-BB04-8608F18CDC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B5D8E88-5919-40A0-A4A4-2E6587AD68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Acc_Tech_Logo_WH" descr="Accenture Technology wordmark in white">
            <a:extLst>
              <a:ext uri="{FF2B5EF4-FFF2-40B4-BE49-F238E27FC236}">
                <a16:creationId xmlns:a16="http://schemas.microsoft.com/office/drawing/2014/main" id="{35E7E520-C570-49C1-91E7-29EF8893719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591812" y="5936500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5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880" userDrawn="1">
          <p15:clr>
            <a:srgbClr val="C35EA4"/>
          </p15:clr>
        </p15:guide>
        <p15:guide id="2" pos="3840" userDrawn="1">
          <p15:clr>
            <a:srgbClr val="C35EA4"/>
          </p15:clr>
        </p15:guide>
        <p15:guide id="3" orient="horz" pos="2160" userDrawn="1">
          <p15:clr>
            <a:srgbClr val="C35EA4"/>
          </p15:clr>
        </p15:guide>
        <p15:guide id="4" orient="horz" pos="947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GB" dirty="0"/>
              <a:t>Place subtitle here in Palatino Linotype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63034-F9EC-4A95-91E0-2E80197493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974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 userDrawn="1">
          <p15:clr>
            <a:srgbClr val="547EB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Headings/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GB" dirty="0"/>
              <a:t>Place subtitle here in Palatino Linotype 20pt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5F1A8-92F0-48CE-B27D-E2B7EE762F1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50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8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503030202060203" pitchFamily="34" charset="0"/>
              <a:buNone/>
              <a:tabLst/>
            </a:pPr>
            <a:r>
              <a:rPr lang="en-US" dirty="0"/>
              <a:t>Sixth level 12pt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503030202060203" pitchFamily="34" charset="0"/>
              <a:buNone/>
              <a:tabLst/>
            </a:pPr>
            <a:r>
              <a:rPr lang="en-US" dirty="0"/>
              <a:t>Sixth level 12pt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974BDB1-DA1D-43EC-81BC-66135DB7B8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GB" dirty="0"/>
              <a:t>Place subtitle here in Palatino Linotype 20pt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E860E3B-7BAE-4917-8F29-26AFBD0E7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D7C41-6360-43FF-A192-982014655EF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99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0" y="3145138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83000718-AD47-4F1E-8F71-56356C940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1BF3E00-F066-4583-A5B1-87DD19666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650FA89-A64B-4802-B6DF-D1844A8430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GB" dirty="0"/>
              <a:t>Place subtitle here in Palatino Linotype 20pt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B1DD8-C71C-4D65-A58A-0A9A86DCED8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7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98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899"/>
            <a:ext cx="1985504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57676F53-2AF5-4F44-9119-3C3347D1D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GB" dirty="0"/>
              <a:t>Place subtitle here in Palatino Linotype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3E087-C0E5-4045-83EC-D0F38053E0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26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Alt) 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899"/>
            <a:ext cx="1985504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57676F53-2AF5-4F44-9119-3C3347D1D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GB" dirty="0"/>
              <a:t>Place subtitle here in Palatino Linotype 20pt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36FB760-AEF8-46F8-B73E-B0A537402A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14156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B9165B01-6544-4059-9AE2-42F4426A038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50358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EB2E96CC-0F77-4F5D-A96C-5243BDB51C0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86560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2D003B29-C8CB-4629-BF53-F5AEBE6FAE2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22762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49BB6C55-F8C8-4B99-843F-9A6047B7A3E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0570872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B047CF-EEDD-49CC-9871-80D6EF57FEB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193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4-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accent2"/>
                </a:solidFill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310CF55-0D9B-41F8-8D1E-8BA74BC23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481D5-3713-4165-990F-CD2E7B955A0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86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6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lIns="91440" tIns="0"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D665DCA-734C-4077-92CB-D7A9FCD67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D474A-8A06-4078-BEBB-EBDCDD30231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9FEF6117-B6D9-4841-8EFA-DF78BCFA9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7415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90B0A6BB-BC70-4436-B334-35CF914D177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EA23CA56-3568-4982-84E5-176DE32541C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7E019EA7-B58E-4B17-A663-2E8CCD7015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9A57066F-5BF5-43F7-A9DA-1788B5511D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EA5F90EC-FB85-4041-85C1-409768D3A0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3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-Team 6-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lIns="91440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2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4389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748F9AD-5F56-42EC-9922-780EBA443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2" name="GTS_WH" descr="Accenture Greater Than symbol in white">
            <a:extLst>
              <a:ext uri="{FF2B5EF4-FFF2-40B4-BE49-F238E27FC236}">
                <a16:creationId xmlns:a16="http://schemas.microsoft.com/office/drawing/2014/main" id="{B49891DC-D80E-4D1B-961E-1B567E0E453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FB076-B311-496F-8C11-2C54B06FBB3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199DF3DD-2E34-4D79-8E11-12CE813E73F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6FCD1A94-A214-4264-842C-B5DA710C1F3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95C1CB4-E517-4380-8170-E8C0CA787FB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6AFBE91E-BB56-4FAF-ADEB-859CA86F829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15D78B8A-7ECF-44EE-A95F-FBD072A688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F2F64C30-F694-4DC6-AAED-5ECA99ECCF5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2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8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Place text here, use indent to access other levels 20pt</a:t>
            </a:r>
          </a:p>
          <a:p>
            <a:pPr lvl="1"/>
            <a:r>
              <a:rPr lang="en-GB" dirty="0"/>
              <a:t>Second level 20pt</a:t>
            </a:r>
          </a:p>
          <a:p>
            <a:pPr lvl="2"/>
            <a:r>
              <a:rPr lang="en-GB" dirty="0"/>
              <a:t>Third level 20pt</a:t>
            </a:r>
          </a:p>
          <a:p>
            <a:pPr lvl="3"/>
            <a:r>
              <a:rPr lang="en-GB" dirty="0"/>
              <a:t>Fourth level 18pt</a:t>
            </a:r>
          </a:p>
          <a:p>
            <a:pPr lvl="4"/>
            <a:r>
              <a:rPr lang="en-GB" dirty="0"/>
              <a:t>Fifth level 18pt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0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1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3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2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A671D4FB-2F86-4AF3-89D0-D61D54378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014D8-C563-4003-8EBC-A9F6EE68BA6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1559D4A6-A7D1-4EAE-87E5-EB8A4B73E546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325822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564E037C-8888-4DE6-88C4-A629CBF5F3A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298233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1DD1D133-7281-4297-B58B-4683B9743A55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270644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4D49677A-CABE-49CD-A2EE-9EC21E15DF23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243055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3" name="Picture Placeholder 4">
            <a:extLst>
              <a:ext uri="{FF2B5EF4-FFF2-40B4-BE49-F238E27FC236}">
                <a16:creationId xmlns:a16="http://schemas.microsoft.com/office/drawing/2014/main" id="{E46B730A-2104-4381-A7F8-6A08201D7F97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325822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15BD8921-64C2-47AC-9DE2-E4DFFCBF7C64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9823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3EF9A07C-1758-4B3E-A1CD-67412E56BBFE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70644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25D8A2F3-A845-4271-8B71-45408EF9F6C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024305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92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 72pt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088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"/>
            <a:ext cx="6096000" cy="6857999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Drag picture to placeholder or click icon to add,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F384B1D-1AA1-4DD2-A317-08008594F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796047A-AB81-403A-B649-52C6F7827E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3267634"/>
            <a:ext cx="5330952" cy="304426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  <a:lvl2pPr marL="228600" indent="-228600">
              <a:buFont typeface="Arial" panose="020B0604020202020204" pitchFamily="34" charset="0"/>
              <a:buChar char="•"/>
              <a:defRPr sz="1800"/>
            </a:lvl2pPr>
            <a:lvl3pPr marL="457200">
              <a:buFont typeface="Arial" panose="020B0503030202060203" pitchFamily="34" charset="0"/>
              <a:buChar char="–"/>
              <a:defRPr sz="1800"/>
            </a:lvl3pPr>
            <a:lvl4pPr marL="685800">
              <a:buFont typeface="Arial" panose="020B0604020202020204" pitchFamily="34" charset="0"/>
              <a:buChar char="•"/>
              <a:defRPr sz="1600"/>
            </a:lvl4pPr>
            <a:lvl5pPr marL="914400">
              <a:buFont typeface="Arial" panose="020B0503030202060203" pitchFamily="34" charset="0"/>
              <a:buChar char="–"/>
              <a:defRPr sz="1600"/>
            </a:lvl5pPr>
          </a:lstStyle>
          <a:p>
            <a:pPr lvl="0"/>
            <a:r>
              <a:rPr lang="en-GB" dirty="0"/>
              <a:t>Place sub-headline here in Palatino Linotype 24pt, indent for other </a:t>
            </a:r>
            <a:r>
              <a:rPr lang="en-US" dirty="0"/>
              <a:t>levels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A2778-1AEF-4134-970E-9AB430A520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33CFCB34-5135-4603-AA20-01F65F6EECE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81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solidFill>
            <a:schemeClr val="tx1">
              <a:lumMod val="95000"/>
            </a:schemeClr>
          </a:solidFill>
        </p:spPr>
        <p:txBody>
          <a:bodyPr lIns="0" tIns="210312" anchor="t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E567C369-8A33-4851-8646-E53D6E8D8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42B8317-AACA-4DC7-AD68-8986DF6299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47" y="3264586"/>
            <a:ext cx="5330952" cy="304731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228600" indent="-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457200">
              <a:buFont typeface="Arial" panose="020B0503030202060203" pitchFamily="34" charset="0"/>
              <a:buChar char="–"/>
              <a:defRPr sz="1800">
                <a:solidFill>
                  <a:schemeClr val="tx1"/>
                </a:solidFill>
              </a:defRPr>
            </a:lvl3pPr>
            <a:lvl4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914400">
              <a:buFont typeface="Arial" panose="020B0503030202060203" pitchFamily="34" charset="0"/>
              <a:buChar char="–"/>
              <a:defRPr sz="1600">
                <a:solidFill>
                  <a:schemeClr val="tx1"/>
                </a:solidFill>
              </a:defRPr>
            </a:lvl5pPr>
          </a:lstStyle>
          <a:p>
            <a:pPr marL="0" marR="0" lvl="0" indent="0" algn="l" defTabSz="2286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 sub-headline here in Palatino Linotype 24pt, indent for other </a:t>
            </a:r>
            <a:r>
              <a:rPr lang="en-US" dirty="0"/>
              <a:t>levels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D8E5-ED70-409D-A4B1-635A02DFE5A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9" name="GTS_Purple" descr="Accenture Greater Than symbol in white">
            <a:extLst>
              <a:ext uri="{FF2B5EF4-FFF2-40B4-BE49-F238E27FC236}">
                <a16:creationId xmlns:a16="http://schemas.microsoft.com/office/drawing/2014/main" id="{660C815E-E991-4329-99A1-CCB1CAA7B4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06E6C-6576-4BA5-948F-BD9FE24FA05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1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(alterna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17B10-543D-46E3-A5E7-CA1C578F6F6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45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 bwMode="white"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92" y="0"/>
            <a:ext cx="6096008" cy="6311900"/>
          </a:xfrm>
          <a:solidFill>
            <a:schemeClr val="bg1">
              <a:lumMod val="95000"/>
            </a:schemeClr>
          </a:solidFill>
        </p:spPr>
        <p:txBody>
          <a:bodyPr tIns="45720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665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0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B3ABE64-A2B2-4267-83DE-C2D349057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pic>
        <p:nvPicPr>
          <p:cNvPr id="19" name="Picture 18" descr="Accenture Greater Than symbol in white">
            <a:extLst>
              <a:ext uri="{FF2B5EF4-FFF2-40B4-BE49-F238E27FC236}">
                <a16:creationId xmlns:a16="http://schemas.microsoft.com/office/drawing/2014/main" id="{E8781F80-F3D9-42F9-B6EE-F6DC303E05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306F6-3D4B-4153-AFB5-695424B80AC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0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 bwMode="white">
          <a:xfrm>
            <a:off x="9144056" y="3155948"/>
            <a:ext cx="3047944" cy="3155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 bwMode="white"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76" y="-1"/>
            <a:ext cx="3048024" cy="3151189"/>
          </a:xfrm>
          <a:solidFill>
            <a:schemeClr val="bg1">
              <a:lumMod val="95000"/>
            </a:schemeClr>
          </a:solidFill>
        </p:spPr>
        <p:txBody>
          <a:bodyPr t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</a:t>
            </a:r>
          </a:p>
          <a:p>
            <a:r>
              <a:rPr lang="en-GB" dirty="0"/>
              <a:t>or click icon to add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1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5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0" y="3155942"/>
            <a:ext cx="3048000" cy="3155958"/>
          </a:xfrm>
          <a:solidFill>
            <a:schemeClr val="bg1">
              <a:lumMod val="95000"/>
            </a:schemeClr>
          </a:solidFill>
        </p:spPr>
        <p:txBody>
          <a:bodyPr vert="horz" lIns="0" tIns="274320" rIns="0" bIns="0" rtlCol="0" anchor="t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Drag picture to placeholder </a:t>
            </a:r>
          </a:p>
          <a:p>
            <a:pPr marL="228600" lvl="0" indent="-228600" algn="ctr"/>
            <a:r>
              <a:rPr lang="en-GB" dirty="0"/>
              <a:t>or click icon to add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66279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72DDB3A-459D-40AA-A5E7-DDCDD2DEA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pic>
        <p:nvPicPr>
          <p:cNvPr id="23" name="Picture 22" descr="Accenture Greater Than symbol in white">
            <a:extLst>
              <a:ext uri="{FF2B5EF4-FFF2-40B4-BE49-F238E27FC236}">
                <a16:creationId xmlns:a16="http://schemas.microsoft.com/office/drawing/2014/main" id="{78774BCE-242F-4FF9-9C01-D01B97743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1B33BA-8B14-4BE4-8987-4DD49076348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‹N›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ccenture Gradient Dark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 54pt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310B6FD-F7E2-4120-A2CE-22852AAA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2FF57A0A-C5DD-42B6-8DD3-E5EA041C72D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1A683-09B8-4B7C-917B-D192D06BBA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365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 54pt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D9D8DCD-E7C3-4F1A-8A48-31319650A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B0B0C095-6C73-4899-AD8E-8F75768CF51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FE70C-67B2-45BA-88F7-45C14692FC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137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5AD31DD4-2506-4E03-897C-F4C8C020F0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 54pt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A2CFACC-0767-48E1-9FD9-763E5025E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7" name="GTS_WH" descr="Accenture Greater Than symbol in white">
            <a:extLst>
              <a:ext uri="{FF2B5EF4-FFF2-40B4-BE49-F238E27FC236}">
                <a16:creationId xmlns:a16="http://schemas.microsoft.com/office/drawing/2014/main" id="{AE479463-B4C9-4B9A-BE8B-62B5B9CF007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BAA91-4288-4230-8881-E1D51DEB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3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0EAEA1-D575-4107-8AFC-0CAE2D4F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450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left-image bkg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3E7551B-7F86-46D2-A90B-DF5CC30BDFD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 72pt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380999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8" name="GTS_WH" descr="Accenture Greater Than symbol in white">
            <a:extLst>
              <a:ext uri="{FF2B5EF4-FFF2-40B4-BE49-F238E27FC236}">
                <a16:creationId xmlns:a16="http://schemas.microsoft.com/office/drawing/2014/main" id="{E96B644F-A9C2-401B-8562-DC3B10FB5CF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1001" y="38100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cc_Tech_Logo_WH" descr="Accenture Technology wordmark in white">
            <a:extLst>
              <a:ext uri="{FF2B5EF4-FFF2-40B4-BE49-F238E27FC236}">
                <a16:creationId xmlns:a16="http://schemas.microsoft.com/office/drawing/2014/main" id="{DB1B6CA6-1055-4AB9-80F2-DFC2E57204DC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0999" y="6096690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6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Place subtitle here in </a:t>
            </a:r>
            <a:r>
              <a:rPr lang="en-GB" dirty="0"/>
              <a:t>Palatino Linotype </a:t>
            </a:r>
            <a:r>
              <a:rPr lang="en-US" dirty="0"/>
              <a:t>20pt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81D62B4-50F4-4143-BFCC-F5508365C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FBA7-F1B1-4FF3-932C-7525FBDA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691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 userDrawn="1">
          <p15:clr>
            <a:srgbClr val="547EB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BF2C1-BAA9-4BAD-9934-C110D7303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30600-A2B3-4AAD-808D-56DA9B773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42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Palatino Linotype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FBD97-7A23-4453-9DFC-F825350AF9B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1A7501AC-E717-4CB3-89D9-DEE7B06E187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9926898" y="381000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84F1646-52FE-4716-AED1-FE252A8E05E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5FBA828-A6EE-4CDC-A2F1-52C5DC0E3C3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Acc_Tech_Logo_WH" descr="Accenture Technology wordmark in white">
            <a:extLst>
              <a:ext uri="{FF2B5EF4-FFF2-40B4-BE49-F238E27FC236}">
                <a16:creationId xmlns:a16="http://schemas.microsoft.com/office/drawing/2014/main" id="{1988F40D-4722-431A-B730-026D5946724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802186" y="6096690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6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2+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84A5767-82AC-46A2-88DD-C31D51E1CB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Palatino Linotype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659D61A8-47A5-47C2-A85A-BCCCBE83C91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1001" y="38100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cc_Tech_Logo_WH" descr="Accenture Technology wordmark in white">
            <a:extLst>
              <a:ext uri="{FF2B5EF4-FFF2-40B4-BE49-F238E27FC236}">
                <a16:creationId xmlns:a16="http://schemas.microsoft.com/office/drawing/2014/main" id="{B3019BDC-2218-472D-95B9-F8AF00A19084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0999" y="6096690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00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3+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84A5767-82AC-46A2-88DD-C31D51E1CB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Palatino Linotype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13" name="Logo_WH" descr="Accenture logo in white">
            <a:extLst>
              <a:ext uri="{FF2B5EF4-FFF2-40B4-BE49-F238E27FC236}">
                <a16:creationId xmlns:a16="http://schemas.microsoft.com/office/drawing/2014/main" id="{6E8422F7-B85B-4755-B6A1-FFEA87624FF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81000" y="381000"/>
            <a:ext cx="1883664" cy="496247"/>
            <a:chOff x="1561" y="187"/>
            <a:chExt cx="4536" cy="1195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4597228-D9AB-44B8-B1CD-B17ABE7714E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5BFA133-9FE4-4FB4-968A-A369A9EF6AE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Acc_Tech_Logo_WH" descr="Accenture Technology wordmark in white">
            <a:extLst>
              <a:ext uri="{FF2B5EF4-FFF2-40B4-BE49-F238E27FC236}">
                <a16:creationId xmlns:a16="http://schemas.microsoft.com/office/drawing/2014/main" id="{8308EDD5-E701-4FE4-908A-1306BCB34B62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0999" y="6096690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83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Palatino Linotype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18ECE-32D7-4F71-A6CA-1144DA38ED6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grpSp>
        <p:nvGrpSpPr>
          <p:cNvPr id="8" name="Logo_BL" descr="Accenture logo in black and purple">
            <a:extLst>
              <a:ext uri="{FF2B5EF4-FFF2-40B4-BE49-F238E27FC236}">
                <a16:creationId xmlns:a16="http://schemas.microsoft.com/office/drawing/2014/main" id="{35D3F8C8-B2E5-431B-9639-9F0553086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26898" y="381000"/>
            <a:ext cx="1883664" cy="496357"/>
            <a:chOff x="2387" y="1701"/>
            <a:chExt cx="4535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AD7BAC9-11D9-4846-95CD-5C2B827147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CAEDE4E-DAF3-4FBC-BAEB-E0C26C20EB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Acc_Tech_Logo_WH" descr="Accenture Technology wordmark in black">
            <a:extLst>
              <a:ext uri="{FF2B5EF4-FFF2-40B4-BE49-F238E27FC236}">
                <a16:creationId xmlns:a16="http://schemas.microsoft.com/office/drawing/2014/main" id="{1990B0B6-D3AC-46CD-B95E-CF08E5F20C2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802186" y="6096690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99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2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715308A-2B7A-4485-A51C-F3F23FC42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Palatino Linotype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>
              <a:latin typeface="+mn-lt"/>
            </a:endParaRPr>
          </a:p>
        </p:txBody>
      </p:sp>
      <p:grpSp>
        <p:nvGrpSpPr>
          <p:cNvPr id="12" name="Logo_BL" descr="Accenture logo in black and purple">
            <a:extLst>
              <a:ext uri="{FF2B5EF4-FFF2-40B4-BE49-F238E27FC236}">
                <a16:creationId xmlns:a16="http://schemas.microsoft.com/office/drawing/2014/main" id="{9F19D48A-46F6-4BAE-97F3-DFACD8E22BA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2636" y="382725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48F740B-2A73-4970-A31A-4A0E685E6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84A90C93-9B70-4203-9499-12D2A090A8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Acc_Tech_Logo_WH" descr="Accenture Technology wordmark in black">
            <a:extLst>
              <a:ext uri="{FF2B5EF4-FFF2-40B4-BE49-F238E27FC236}">
                <a16:creationId xmlns:a16="http://schemas.microsoft.com/office/drawing/2014/main" id="{92D407EF-C5AA-42B8-8071-5D66CF0453CA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0999" y="6096690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55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(bullet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  <a:p>
            <a:pPr lvl="5"/>
            <a:r>
              <a:rPr lang="en-US" dirty="0"/>
              <a:t>Sixth level (copy 16pt)</a:t>
            </a:r>
          </a:p>
          <a:p>
            <a:pPr lvl="6"/>
            <a:r>
              <a:rPr lang="en-US" dirty="0"/>
              <a:t>Seventh level (small copy 12pt)</a:t>
            </a:r>
          </a:p>
          <a:p>
            <a:pPr lvl="7"/>
            <a:r>
              <a:rPr lang="en-US" dirty="0"/>
              <a:t>EIGHT LEVEL (DESCRIPTOR 10PT)</a:t>
            </a:r>
          </a:p>
          <a:p>
            <a:pPr lvl="8"/>
            <a:r>
              <a:rPr lang="en-US" dirty="0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624E0B2-760E-457A-8367-213CE89D6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AE0355C2-058C-4310-9508-BCC0F498FBB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DFD1-72F5-4590-A067-19F2501AA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0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29" r:id="rId2"/>
    <p:sldLayoutId id="2147483682" r:id="rId3"/>
    <p:sldLayoutId id="2147483734" r:id="rId4"/>
    <p:sldLayoutId id="2147483681" r:id="rId5"/>
    <p:sldLayoutId id="2147483750" r:id="rId6"/>
    <p:sldLayoutId id="2147483761" r:id="rId7"/>
    <p:sldLayoutId id="2147483649" r:id="rId8"/>
    <p:sldLayoutId id="2147483748" r:id="rId9"/>
    <p:sldLayoutId id="2147483762" r:id="rId10"/>
    <p:sldLayoutId id="2147483651" r:id="rId11"/>
    <p:sldLayoutId id="2147483721" r:id="rId12"/>
    <p:sldLayoutId id="2147483739" r:id="rId13"/>
    <p:sldLayoutId id="2147483737" r:id="rId14"/>
    <p:sldLayoutId id="2147483742" r:id="rId15"/>
    <p:sldLayoutId id="2147483724" r:id="rId16"/>
    <p:sldLayoutId id="2147483723" r:id="rId17"/>
    <p:sldLayoutId id="2147483725" r:id="rId18"/>
    <p:sldLayoutId id="2147483755" r:id="rId19"/>
    <p:sldLayoutId id="2147483757" r:id="rId20"/>
    <p:sldLayoutId id="2147483673" r:id="rId21"/>
    <p:sldLayoutId id="2147483653" r:id="rId22"/>
    <p:sldLayoutId id="2147483722" r:id="rId23"/>
    <p:sldLayoutId id="2147483693" r:id="rId24"/>
    <p:sldLayoutId id="2147483758" r:id="rId25"/>
    <p:sldLayoutId id="2147483701" r:id="rId26"/>
    <p:sldLayoutId id="2147483668" r:id="rId27"/>
    <p:sldLayoutId id="2147483707" r:id="rId28"/>
    <p:sldLayoutId id="2147483714" r:id="rId29"/>
    <p:sldLayoutId id="2147483657" r:id="rId30"/>
    <p:sldLayoutId id="2147483679" r:id="rId31"/>
    <p:sldLayoutId id="2147483661" r:id="rId32"/>
    <p:sldLayoutId id="2147483754" r:id="rId33"/>
    <p:sldLayoutId id="2147483678" r:id="rId34"/>
    <p:sldLayoutId id="2147483663" r:id="rId35"/>
    <p:sldLayoutId id="2147483667" r:id="rId36"/>
    <p:sldLayoutId id="2147483726" r:id="rId37"/>
    <p:sldLayoutId id="2147483688" r:id="rId38"/>
    <p:sldLayoutId id="2147483655" r:id="rId39"/>
    <p:sldLayoutId id="2147483745" r:id="rId40"/>
    <p:sldLayoutId id="2147483741" r:id="rId4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50303020206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j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C35EA4"/>
          </p15:clr>
        </p15:guide>
        <p15:guide id="2" orient="horz" pos="3976" userDrawn="1">
          <p15:clr>
            <a:srgbClr val="C35EA4"/>
          </p15:clr>
        </p15:guide>
        <p15:guide id="3" pos="240" userDrawn="1">
          <p15:clr>
            <a:srgbClr val="C35EA4"/>
          </p15:clr>
        </p15:guide>
        <p15:guide id="4" pos="7440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6B08-90E5-4430-AC0B-AEDEBA85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505101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00BA-28CE-44DC-AE23-483AFE1D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594B6-5347-4FFF-9E9C-CD62B1E6319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FC16E-6F89-4FD3-83CD-58FAD613ED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 err="1"/>
              <a:t>Dividere</a:t>
            </a:r>
            <a:r>
              <a:rPr lang="en-GB" dirty="0"/>
              <a:t> il </a:t>
            </a:r>
            <a:r>
              <a:rPr lang="en-GB" dirty="0" err="1"/>
              <a:t>codice</a:t>
            </a:r>
            <a:r>
              <a:rPr lang="en-GB" dirty="0"/>
              <a:t> in parti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piccole</a:t>
            </a:r>
            <a:r>
              <a:rPr lang="en-GB" dirty="0"/>
              <a:t> e </a:t>
            </a:r>
            <a:r>
              <a:rPr lang="en-GB" dirty="0" err="1"/>
              <a:t>riutilizzabili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86E1-0071-4E8C-91E1-1A323FD0D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88350-F0D7-4BD8-9351-DF024310239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42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00BA-28CE-44DC-AE23-483AFE1D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Mixin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594B6-5347-4FFF-9E9C-CD62B1E6319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FC16E-6F89-4FD3-83CD-58FAD613ED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 err="1"/>
              <a:t>Aggiungere</a:t>
            </a:r>
            <a:r>
              <a:rPr lang="en-GB" dirty="0"/>
              <a:t> </a:t>
            </a:r>
            <a:r>
              <a:rPr lang="en-GB" dirty="0" err="1"/>
              <a:t>funzionalità</a:t>
            </a:r>
            <a:r>
              <a:rPr lang="en-GB" dirty="0"/>
              <a:t> ad un </a:t>
            </a:r>
            <a:r>
              <a:rPr lang="en-GB" dirty="0" err="1"/>
              <a:t>oggetto</a:t>
            </a:r>
            <a:r>
              <a:rPr lang="en-GB" dirty="0"/>
              <a:t> senza </a:t>
            </a:r>
            <a:r>
              <a:rPr lang="en-GB" dirty="0" err="1"/>
              <a:t>vincolo</a:t>
            </a:r>
            <a:r>
              <a:rPr lang="en-GB" dirty="0"/>
              <a:t> di </a:t>
            </a:r>
            <a:r>
              <a:rPr lang="en-GB" dirty="0" err="1"/>
              <a:t>ereditarietà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86E1-0071-4E8C-91E1-1A323FD0D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88350-F0D7-4BD8-9351-DF024310239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340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00BA-28CE-44DC-AE23-483AFE1D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594B6-5347-4FFF-9E9C-CD62B1E6319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#7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FC16E-6F89-4FD3-83CD-58FAD613ED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Un </a:t>
            </a:r>
            <a:r>
              <a:rPr lang="en-GB" dirty="0" err="1"/>
              <a:t>oggetto</a:t>
            </a:r>
            <a:r>
              <a:rPr lang="en-GB" dirty="0"/>
              <a:t> centrale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mette</a:t>
            </a:r>
            <a:r>
              <a:rPr lang="en-GB" dirty="0"/>
              <a:t> in </a:t>
            </a:r>
            <a:r>
              <a:rPr lang="en-GB" dirty="0" err="1"/>
              <a:t>comunicazione</a:t>
            </a:r>
            <a:r>
              <a:rPr lang="en-GB" dirty="0"/>
              <a:t> </a:t>
            </a:r>
            <a:r>
              <a:rPr lang="en-GB" dirty="0" err="1"/>
              <a:t>diversi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senza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siano</a:t>
            </a:r>
            <a:r>
              <a:rPr lang="en-GB" dirty="0"/>
              <a:t> </a:t>
            </a:r>
            <a:r>
              <a:rPr lang="en-GB" dirty="0" err="1"/>
              <a:t>collegati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86E1-0071-4E8C-91E1-1A323FD0D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88350-F0D7-4BD8-9351-DF024310239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176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00BA-28CE-44DC-AE23-483AFE1D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Flyweight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594B6-5347-4FFF-9E9C-CD62B1E6319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#8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FC16E-6F89-4FD3-83CD-58FAD613ED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55427" y="3889827"/>
            <a:ext cx="3063030" cy="2422071"/>
          </a:xfrm>
        </p:spPr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 err="1"/>
              <a:t>Ridurre</a:t>
            </a:r>
            <a:r>
              <a:rPr lang="en-GB" dirty="0"/>
              <a:t> il </a:t>
            </a:r>
            <a:r>
              <a:rPr lang="en-GB" dirty="0" err="1"/>
              <a:t>consumo</a:t>
            </a:r>
            <a:r>
              <a:rPr lang="en-GB" dirty="0"/>
              <a:t> di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riutilizzando</a:t>
            </a:r>
            <a:r>
              <a:rPr lang="en-GB" dirty="0"/>
              <a:t> la </a:t>
            </a:r>
            <a:r>
              <a:rPr lang="en-GB" dirty="0" err="1"/>
              <a:t>stessa</a:t>
            </a:r>
            <a:r>
              <a:rPr lang="en-GB" dirty="0"/>
              <a:t> </a:t>
            </a:r>
            <a:r>
              <a:rPr lang="en-GB" dirty="0" err="1"/>
              <a:t>istanza</a:t>
            </a:r>
            <a:r>
              <a:rPr lang="en-GB" dirty="0"/>
              <a:t> per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identici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86E1-0071-4E8C-91E1-1A323FD0D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88350-F0D7-4BD8-9351-DF024310239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30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00BA-28CE-44DC-AE23-483AFE1D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594B6-5347-4FFF-9E9C-CD62B1E6319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FC16E-6F89-4FD3-83CD-58FAD613ED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55426" y="3889827"/>
            <a:ext cx="3273509" cy="2422071"/>
          </a:xfrm>
        </p:spPr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 err="1"/>
              <a:t>Creare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attraverso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funzione</a:t>
            </a:r>
            <a:r>
              <a:rPr lang="en-GB" dirty="0"/>
              <a:t> </a:t>
            </a:r>
            <a:r>
              <a:rPr lang="en-GB" dirty="0" err="1"/>
              <a:t>invece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utilizzando</a:t>
            </a:r>
            <a:r>
              <a:rPr lang="en-GB" dirty="0"/>
              <a:t> un </a:t>
            </a:r>
            <a:r>
              <a:rPr lang="en-GB" dirty="0" err="1"/>
              <a:t>costruttore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86E1-0071-4E8C-91E1-1A323FD0D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88350-F0D7-4BD8-9351-DF024310239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789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00BA-28CE-44DC-AE23-483AFE1D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594B6-5347-4FFF-9E9C-CD62B1E6319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#10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FC16E-6F89-4FD3-83CD-58FAD613ED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55427" y="3889827"/>
            <a:ext cx="3224870" cy="2422071"/>
          </a:xfrm>
        </p:spPr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 err="1"/>
              <a:t>Dividere</a:t>
            </a:r>
            <a:r>
              <a:rPr lang="en-GB" dirty="0"/>
              <a:t> </a:t>
            </a:r>
            <a:r>
              <a:rPr lang="en-GB" dirty="0" err="1"/>
              <a:t>l’oggetto</a:t>
            </a:r>
            <a:r>
              <a:rPr lang="en-GB" dirty="0"/>
              <a:t> target </a:t>
            </a:r>
            <a:r>
              <a:rPr lang="en-GB" dirty="0" err="1"/>
              <a:t>dai</a:t>
            </a:r>
            <a:r>
              <a:rPr lang="en-GB" dirty="0"/>
              <a:t> </a:t>
            </a:r>
            <a:r>
              <a:rPr lang="en-GB" dirty="0" err="1"/>
              <a:t>suoi</a:t>
            </a:r>
            <a:r>
              <a:rPr lang="en-GB" dirty="0"/>
              <a:t> task </a:t>
            </a:r>
            <a:r>
              <a:rPr lang="en-GB" dirty="0" err="1"/>
              <a:t>d’esecuzione</a:t>
            </a:r>
            <a:r>
              <a:rPr lang="en-GB" dirty="0"/>
              <a:t> </a:t>
            </a:r>
            <a:r>
              <a:rPr lang="en-GB" dirty="0" err="1"/>
              <a:t>attraverso</a:t>
            </a:r>
            <a:r>
              <a:rPr lang="en-GB" dirty="0"/>
              <a:t> un commando in input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86E1-0071-4E8C-91E1-1A323FD0D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88350-F0D7-4BD8-9351-DF024310239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610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50FE7-1EF3-4809-8B6B-17F80930B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9C805-7DB5-45F1-9481-6379697BEA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58C8839-32F8-2948-1ED5-9C80997CF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60" y="944745"/>
            <a:ext cx="6624680" cy="496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04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86DCA-E252-45B6-8790-F0CA74EA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85245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12FC18-32C4-4C31-95F9-1B65B1F6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81000"/>
            <a:ext cx="6423052" cy="3915092"/>
          </a:xfrm>
        </p:spPr>
        <p:txBody>
          <a:bodyPr/>
          <a:lstStyle/>
          <a:p>
            <a:r>
              <a:rPr lang="en-GB" dirty="0"/>
              <a:t>Cosa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design patterns?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D95FB7-4700-4E03-BBDB-C5FC6AEFC31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C3EDF-7D22-4BBE-8347-4B8BDA4D5E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598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12FC18-32C4-4C31-95F9-1B65B1F6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81000"/>
            <a:ext cx="6423052" cy="3915092"/>
          </a:xfrm>
        </p:spPr>
        <p:txBody>
          <a:bodyPr/>
          <a:lstStyle/>
          <a:p>
            <a:r>
              <a:rPr lang="en-GB" dirty="0" err="1"/>
              <a:t>Quali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vantaggi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D95FB7-4700-4E03-BBDB-C5FC6AEFC31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C3EDF-7D22-4BBE-8347-4B8BDA4D5E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34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D95FB7-4700-4E03-BBDB-C5FC6AEFC31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C3EDF-7D22-4BBE-8347-4B8BDA4D5E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D8EB41B-C492-1F71-D71D-DF0436F558BD}"/>
              </a:ext>
            </a:extLst>
          </p:cNvPr>
          <p:cNvSpPr txBox="1">
            <a:spLocks/>
          </p:cNvSpPr>
          <p:nvPr/>
        </p:nvSpPr>
        <p:spPr>
          <a:xfrm>
            <a:off x="1143000" y="2733575"/>
            <a:ext cx="6423052" cy="86709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Classificazione</a:t>
            </a:r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C031E501-A635-AD1C-0301-F557E818F0E4}"/>
              </a:ext>
            </a:extLst>
          </p:cNvPr>
          <p:cNvSpPr txBox="1">
            <a:spLocks/>
          </p:cNvSpPr>
          <p:nvPr/>
        </p:nvSpPr>
        <p:spPr>
          <a:xfrm>
            <a:off x="1143001" y="3763476"/>
            <a:ext cx="4795786" cy="4638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3200" b="0" dirty="0">
                <a:latin typeface="+mn-lt"/>
              </a:rPr>
              <a:t>Pattern </a:t>
            </a:r>
            <a:r>
              <a:rPr lang="en-GB" sz="3200" b="0" dirty="0" err="1">
                <a:latin typeface="+mn-lt"/>
              </a:rPr>
              <a:t>strutturali</a:t>
            </a:r>
            <a:endParaRPr lang="en-GB" sz="3200" b="0" dirty="0">
              <a:latin typeface="+mn-lt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D77934-19ED-2E99-16D3-9A5FBD2306A8}"/>
              </a:ext>
            </a:extLst>
          </p:cNvPr>
          <p:cNvSpPr txBox="1">
            <a:spLocks/>
          </p:cNvSpPr>
          <p:nvPr/>
        </p:nvSpPr>
        <p:spPr>
          <a:xfrm>
            <a:off x="1143000" y="4494840"/>
            <a:ext cx="6172200" cy="4638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3200" b="0" dirty="0">
                <a:latin typeface="+mn-lt"/>
              </a:rPr>
              <a:t>Pattern </a:t>
            </a:r>
            <a:r>
              <a:rPr lang="en-GB" sz="3200" b="0" dirty="0" err="1">
                <a:latin typeface="+mn-lt"/>
              </a:rPr>
              <a:t>comportamentali</a:t>
            </a:r>
            <a:endParaRPr lang="en-GB" sz="3200" b="0" dirty="0">
              <a:latin typeface="+mn-lt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F6297AA0-5A33-2D16-EFB1-D0AC0CA7E513}"/>
              </a:ext>
            </a:extLst>
          </p:cNvPr>
          <p:cNvSpPr txBox="1">
            <a:spLocks/>
          </p:cNvSpPr>
          <p:nvPr/>
        </p:nvSpPr>
        <p:spPr>
          <a:xfrm>
            <a:off x="1143000" y="3034119"/>
            <a:ext cx="4795787" cy="4638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3200" b="0" dirty="0">
                <a:latin typeface="+mn-lt"/>
              </a:rPr>
              <a:t>Pattern </a:t>
            </a:r>
            <a:r>
              <a:rPr lang="en-GB" sz="3200" b="0" dirty="0" err="1">
                <a:latin typeface="+mn-lt"/>
              </a:rPr>
              <a:t>creazionali</a:t>
            </a:r>
            <a:endParaRPr lang="en-GB" sz="3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781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9236 " pathEditMode="relative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050A-F3DB-4B0A-8C3E-8F4D3EE9C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10 JavaScript design patterns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50FE7-1EF3-4809-8B6B-17F80930B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9C805-7DB5-45F1-9481-6379697BEA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7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00BA-28CE-44DC-AE23-483AFE1D1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889828"/>
            <a:ext cx="6186713" cy="706448"/>
          </a:xfrm>
        </p:spPr>
        <p:txBody>
          <a:bodyPr/>
          <a:lstStyle/>
          <a:p>
            <a:r>
              <a:rPr lang="en-US" dirty="0"/>
              <a:t>Singleton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594B6-5347-4FFF-9E9C-CD62B1E6319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FC16E-6F89-4FD3-83CD-58FAD613ED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 err="1"/>
              <a:t>Un’unica</a:t>
            </a:r>
            <a:r>
              <a:rPr lang="en-GB" dirty="0"/>
              <a:t> </a:t>
            </a:r>
            <a:r>
              <a:rPr lang="en-GB" dirty="0" err="1"/>
              <a:t>istanza</a:t>
            </a:r>
            <a:r>
              <a:rPr lang="en-GB" dirty="0"/>
              <a:t> </a:t>
            </a:r>
            <a:r>
              <a:rPr lang="en-GB" dirty="0" err="1"/>
              <a:t>condivisa</a:t>
            </a:r>
            <a:r>
              <a:rPr lang="en-GB" dirty="0"/>
              <a:t> per </a:t>
            </a:r>
            <a:r>
              <a:rPr lang="en-GB" dirty="0" err="1"/>
              <a:t>tutta</a:t>
            </a:r>
            <a:r>
              <a:rPr lang="en-GB" dirty="0"/>
              <a:t> </a:t>
            </a:r>
            <a:r>
              <a:rPr lang="en-GB" dirty="0" err="1"/>
              <a:t>l’applicazione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86E1-0071-4E8C-91E1-1A323FD0D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88350-F0D7-4BD8-9351-DF024310239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92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00BA-28CE-44DC-AE23-483AFE1D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594B6-5347-4FFF-9E9C-CD62B1E6319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FC16E-6F89-4FD3-83CD-58FAD613ED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 err="1"/>
              <a:t>Interagire</a:t>
            </a:r>
            <a:r>
              <a:rPr lang="en-GB" dirty="0"/>
              <a:t> con un </a:t>
            </a:r>
            <a:r>
              <a:rPr lang="en-GB" dirty="0" err="1"/>
              <a:t>oggetto</a:t>
            </a:r>
            <a:r>
              <a:rPr lang="en-GB" dirty="0"/>
              <a:t> in modo </a:t>
            </a:r>
            <a:r>
              <a:rPr lang="en-GB" dirty="0" err="1"/>
              <a:t>controllato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86E1-0071-4E8C-91E1-1A323FD0D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88350-F0D7-4BD8-9351-DF024310239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17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00BA-28CE-44DC-AE23-483AFE1D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594B6-5347-4FFF-9E9C-CD62B1E6319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FC16E-6F89-4FD3-83CD-58FAD613ED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 err="1"/>
              <a:t>Condividere</a:t>
            </a:r>
            <a:r>
              <a:rPr lang="en-GB" dirty="0"/>
              <a:t> </a:t>
            </a:r>
            <a:r>
              <a:rPr lang="en-GB" dirty="0" err="1"/>
              <a:t>proprietà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/>
              <a:t>diversi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dello</a:t>
            </a:r>
            <a:r>
              <a:rPr lang="en-GB" dirty="0"/>
              <a:t> </a:t>
            </a:r>
            <a:r>
              <a:rPr lang="en-GB" dirty="0" err="1"/>
              <a:t>stesso</a:t>
            </a:r>
            <a:r>
              <a:rPr lang="en-GB" dirty="0"/>
              <a:t> </a:t>
            </a:r>
            <a:r>
              <a:rPr lang="en-GB" dirty="0" err="1"/>
              <a:t>tipo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86E1-0071-4E8C-91E1-1A323FD0D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88350-F0D7-4BD8-9351-DF024310239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D1C486A-1E40-028D-BD36-5C5DCD3B7E12}"/>
              </a:ext>
            </a:extLst>
          </p:cNvPr>
          <p:cNvSpPr txBox="1"/>
          <p:nvPr/>
        </p:nvSpPr>
        <p:spPr>
          <a:xfrm>
            <a:off x="2403335" y="377898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9817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00BA-28CE-44DC-AE23-483AFE1D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594B6-5347-4FFF-9E9C-CD62B1E6319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FC16E-6F89-4FD3-83CD-58FAD613ED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 err="1"/>
              <a:t>Notificare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subscriber </a:t>
            </a:r>
            <a:r>
              <a:rPr lang="en-GB" dirty="0" err="1"/>
              <a:t>all’occorrenza</a:t>
            </a:r>
            <a:r>
              <a:rPr lang="en-GB" dirty="0"/>
              <a:t> di un </a:t>
            </a:r>
            <a:r>
              <a:rPr lang="en-GB" dirty="0" err="1"/>
              <a:t>evento</a:t>
            </a:r>
            <a:r>
              <a:rPr lang="en-GB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86E1-0071-4E8C-91E1-1A323FD0D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88350-F0D7-4BD8-9351-DF024310239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96303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ure 2020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_Fonts_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0041F0"/>
    </a:custClr>
    <a:custClr name="Light Blue">
      <a:srgbClr val="00FFFF"/>
    </a:custClr>
    <a:custClr name="Green">
      <a:srgbClr val="64FF50"/>
    </a:custClr>
    <a:custClr name="Blue Green">
      <a:srgbClr val="05F0A5"/>
    </a:custClr>
    <a:custClr name="Red">
      <a:srgbClr val="FF3246"/>
    </a:custClr>
    <a:custClr name="Pink">
      <a:srgbClr val="FF50A0"/>
    </a:custClr>
    <a:custClr name="Orange">
      <a:srgbClr val="FF7800"/>
    </a:custClr>
    <a:custClr name="Yellow">
      <a:srgbClr val="FFEB32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Acc_PPT_IMP_Tmplt_Technology_Arial_20220110" id="{B89F576D-7579-D344-A243-8B794EECACB9}" vid="{EA2D9C10-5C70-1444-9AA6-9B82E5C718FA}"/>
    </a:ext>
  </a:extLst>
</a:theme>
</file>

<file path=ppt/theme/theme2.xml><?xml version="1.0" encoding="utf-8"?>
<a:theme xmlns:a="http://schemas.openxmlformats.org/drawingml/2006/main" name="Office Theme">
  <a:themeElements>
    <a:clrScheme name="Acc_Colors_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_Fonts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68F88AD5035B41823DBAC77DB5C8F3" ma:contentTypeVersion="13" ma:contentTypeDescription="Create a new document." ma:contentTypeScope="" ma:versionID="3bd480efa581ec32019da36687964953">
  <xsd:schema xmlns:xsd="http://www.w3.org/2001/XMLSchema" xmlns:xs="http://www.w3.org/2001/XMLSchema" xmlns:p="http://schemas.microsoft.com/office/2006/metadata/properties" xmlns:ns3="f09dec34-126f-4759-b06d-a920de720ce4" xmlns:ns4="17c09f85-56e7-4417-b5d2-7fa4154de313" targetNamespace="http://schemas.microsoft.com/office/2006/metadata/properties" ma:root="true" ma:fieldsID="61487543e129026131e44145181c9b8f" ns3:_="" ns4:_="">
    <xsd:import namespace="f09dec34-126f-4759-b06d-a920de720ce4"/>
    <xsd:import namespace="17c09f85-56e7-4417-b5d2-7fa4154de3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4:SharedWithDetails" minOccurs="0"/>
                <xsd:element ref="ns4:SharingHintHash" minOccurs="0"/>
                <xsd:element ref="ns4:SharedWithUsers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9dec34-126f-4759-b06d-a920de720c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c09f85-56e7-4417-b5d2-7fa4154de313" elementFormDefault="qualified">
    <xsd:import namespace="http://schemas.microsoft.com/office/2006/documentManagement/types"/>
    <xsd:import namespace="http://schemas.microsoft.com/office/infopath/2007/PartnerControls"/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9831B46-6CD1-40D2-9FB5-3E58559F90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63A2E8-A24E-4685-8984-397568C8D0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9dec34-126f-4759-b06d-a920de720ce4"/>
    <ds:schemaRef ds:uri="17c09f85-56e7-4417-b5d2-7fa4154de3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6BFFC05-B2F6-4CED-BE65-F75B1EB7AD7B}">
  <ds:schemaRefs>
    <ds:schemaRef ds:uri="http://purl.org/dc/dcmitype/"/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f09dec34-126f-4759-b06d-a920de720ce4"/>
    <ds:schemaRef ds:uri="http://schemas.openxmlformats.org/package/2006/metadata/core-properties"/>
    <ds:schemaRef ds:uri="http://schemas.microsoft.com/office/infopath/2007/PartnerControls"/>
    <ds:schemaRef ds:uri="17c09f85-56e7-4417-b5d2-7fa4154de31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Accenture 2020</Template>
  <TotalTime>498</TotalTime>
  <Words>940</Words>
  <Application>Microsoft Macintosh PowerPoint</Application>
  <PresentationFormat>Widescreen</PresentationFormat>
  <Paragraphs>198</Paragraphs>
  <Slides>17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4" baseType="lpstr">
      <vt:lpstr>Arial</vt:lpstr>
      <vt:lpstr>Arial Black</vt:lpstr>
      <vt:lpstr>Inter UI</vt:lpstr>
      <vt:lpstr>Palatino Linotype</vt:lpstr>
      <vt:lpstr>System Font</vt:lpstr>
      <vt:lpstr>Wingdings</vt:lpstr>
      <vt:lpstr>Accenture 2020</vt:lpstr>
      <vt:lpstr>Design Patterns</vt:lpstr>
      <vt:lpstr>Cosa sono i design patterns?</vt:lpstr>
      <vt:lpstr>Quali sono i vantaggi?</vt:lpstr>
      <vt:lpstr>Presentazione standard di PowerPoint</vt:lpstr>
      <vt:lpstr>10 JavaScript design patterns</vt:lpstr>
      <vt:lpstr>Singleton</vt:lpstr>
      <vt:lpstr>Proxy</vt:lpstr>
      <vt:lpstr>Prototype</vt:lpstr>
      <vt:lpstr>Observer</vt:lpstr>
      <vt:lpstr>Module</vt:lpstr>
      <vt:lpstr>Mixin</vt:lpstr>
      <vt:lpstr>Middleware</vt:lpstr>
      <vt:lpstr>Flyweight</vt:lpstr>
      <vt:lpstr>Factory</vt:lpstr>
      <vt:lpstr>Command</vt:lpstr>
      <vt:lpstr>Presentazione standard di PowerPoint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subject>Accenture PowerPoint Template 16x9 Arial</dc:subject>
  <dc:creator>Colombo, Giorgio Salvatore</dc:creator>
  <cp:lastModifiedBy>Colombo, Giorgio Salvatore</cp:lastModifiedBy>
  <cp:revision>25</cp:revision>
  <cp:lastPrinted>2020-11-17T04:05:48Z</cp:lastPrinted>
  <dcterms:created xsi:type="dcterms:W3CDTF">2022-10-16T12:49:16Z</dcterms:created>
  <dcterms:modified xsi:type="dcterms:W3CDTF">2022-10-16T21:07:22Z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0x010100A368F88AD5035B41823DBAC77DB5C8F3</vt:lpwstr>
  </property>
</Properties>
</file>